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6"/>
  </p:notesMasterIdLst>
  <p:sldIdLst>
    <p:sldId id="573" r:id="rId2"/>
    <p:sldId id="791" r:id="rId3"/>
    <p:sldId id="803" r:id="rId4"/>
    <p:sldId id="802" r:id="rId5"/>
    <p:sldId id="804" r:id="rId6"/>
    <p:sldId id="801" r:id="rId7"/>
    <p:sldId id="632" r:id="rId8"/>
    <p:sldId id="652" r:id="rId9"/>
    <p:sldId id="718" r:id="rId10"/>
    <p:sldId id="795" r:id="rId11"/>
    <p:sldId id="725" r:id="rId12"/>
    <p:sldId id="796" r:id="rId13"/>
    <p:sldId id="805" r:id="rId14"/>
    <p:sldId id="785" r:id="rId15"/>
    <p:sldId id="677" r:id="rId16"/>
    <p:sldId id="678" r:id="rId17"/>
    <p:sldId id="719" r:id="rId18"/>
    <p:sldId id="734" r:id="rId19"/>
    <p:sldId id="798" r:id="rId20"/>
    <p:sldId id="799" r:id="rId21"/>
    <p:sldId id="764" r:id="rId22"/>
    <p:sldId id="807" r:id="rId23"/>
    <p:sldId id="806" r:id="rId24"/>
    <p:sldId id="800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17" autoAdjust="0"/>
  </p:normalViewPr>
  <p:slideViewPr>
    <p:cSldViewPr snapToGrid="0">
      <p:cViewPr varScale="1">
        <p:scale>
          <a:sx n="84" d="100"/>
          <a:sy n="84" d="100"/>
        </p:scale>
        <p:origin x="9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499C1-CF20-7AB5-551B-3C005243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0F8773-AAC4-5524-9936-3FD2B3F71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BDEC78A-7674-271F-AF76-08B63AA93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DBC17F-1068-D2CF-8405-DED708CE0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8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0FC1-1B3E-D342-521F-9DCB3E50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BE54C8-AF4C-2137-4A21-A63766FA8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3F01A5-926E-C791-1F86-E8EAB09C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941ADD-510A-07EC-8C8E-626005FFF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78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456E-E34D-C659-2B8A-EB7BC676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FFEB5F-445C-18BD-1AEA-9C0F98CFE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B9AE5A-E935-A63A-D0B3-FE4A1523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2C4B53-10BA-2341-850B-B70FCC3D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27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F22E9-22FA-A1CA-321B-54C59D8C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9BBA30-11F7-3E8E-CEDE-E44FF588C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3221F17-8890-437C-3B2F-64CC0DFF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27A979-5D2F-C666-A9CB-9E454A815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22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0E802-532F-D098-8F9F-90D625F8D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488C02-ABAE-B1AE-9918-7E5373C1A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F30803-8C6D-77D0-28D3-A2E952E8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0E89C3-E369-23C5-F403-23A1D6512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3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BFEF9-0205-4710-648F-1F5503328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A8260D-C8F4-3B82-0A2D-5415165A0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A48B1A2-AFEE-EFEA-A03F-429EA1B64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8F46D-91EA-C879-713A-B31E681D0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9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2/5/2025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2/5/2025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2/5/2025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2/5/2025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2/5/2025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2/5/2025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AVNRT project: recap of results</a:t>
            </a:r>
          </a:p>
          <a:p>
            <a:r>
              <a:rPr lang="en-US" sz="4400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17241-2E25-B57F-3779-A8EFC4CB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06885-7A5A-BF89-E219-18C4461C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TM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221E5B-16B6-BABC-5110-911DECFB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7D0008D-1CEC-B61F-A6E2-CA246A75008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5BA9350-9F19-5E91-F60A-B7608208CDF6}"/>
              </a:ext>
            </a:extLst>
          </p:cNvPr>
          <p:cNvGrpSpPr>
            <a:grpSpLocks/>
          </p:cNvGrpSpPr>
          <p:nvPr/>
        </p:nvGrpSpPr>
        <p:grpSpPr>
          <a:xfrm>
            <a:off x="2564572" y="1470495"/>
            <a:ext cx="6452715" cy="4839902"/>
            <a:chOff x="1200859" y="1478082"/>
            <a:chExt cx="6452715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7AEBDA2-FCBE-F7DF-ECB8-4D38D1EC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5773194-A5AE-5798-7A62-96BEE949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31796C95-E584-3AAF-255D-1BE47A59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D53B2A7-F747-21BA-C11A-B11874839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71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88EDBD-4EB2-EA31-5F85-F341AB96403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</a:t>
                </a:r>
                <a:r>
                  <a:rPr lang="en-GB" sz="1100" b="1" dirty="0"/>
                  <a:t>finding if signals have different time-frequency behaviours across classes</a:t>
                </a:r>
                <a:r>
                  <a:rPr lang="en-GB" sz="1100" dirty="0"/>
                  <a:t> by analysing Shor time Fourier Transformation.</a:t>
                </a:r>
              </a:p>
              <a:p>
                <a:pPr marL="0" indent="0">
                  <a:buNone/>
                </a:pPr>
                <a:r>
                  <a:rPr lang="en-GB" sz="1100" b="1" dirty="0"/>
                  <a:t>STFT is defined </a:t>
                </a:r>
                <a:r>
                  <a:rPr lang="en-GB" sz="1100" dirty="0"/>
                  <a:t>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1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1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1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1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100" dirty="0">
                    <a:solidFill>
                      <a:schemeClr val="tx1"/>
                    </a:solidFill>
                  </a:rPr>
                  <a:t>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Thus,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power</a:t>
                </a:r>
                <a:r>
                  <a:rPr lang="en-GB" sz="1100" dirty="0"/>
                  <a:t> </a:t>
                </a:r>
                <a:r>
                  <a:rPr lang="en-GB" sz="1100" b="1" dirty="0"/>
                  <a:t>features</a:t>
                </a:r>
                <a:r>
                  <a:rPr lang="en-GB" sz="1100" dirty="0"/>
                  <a:t> were defined:</a:t>
                </a:r>
              </a:p>
              <a:p>
                <a:r>
                  <a:rPr lang="en-GB" sz="1100" dirty="0"/>
                  <a:t>For each peak detected in </a:t>
                </a:r>
                <a:r>
                  <a:rPr lang="en-GB" sz="1100" b="1" dirty="0"/>
                  <a:t>order of magnitude [and occurrence]:</a:t>
                </a:r>
              </a:p>
              <a:p>
                <a:pPr lvl="1"/>
                <a:r>
                  <a:rPr lang="en-GB" sz="1000" dirty="0">
                    <a:solidFill>
                      <a:srgbClr val="002060"/>
                    </a:solidFill>
                  </a:rPr>
                  <a:t>Average Power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into low frequency </a:t>
                </a:r>
                <a:r>
                  <a:rPr lang="en-GB" sz="1000" dirty="0">
                    <a:solidFill>
                      <a:srgbClr val="00206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0-75 Hz</a:t>
                </a:r>
              </a:p>
              <a:p>
                <a:pPr lvl="1"/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Average Power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into medium frequency </a:t>
                </a:r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sub-band: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75-150 Hz</a:t>
                </a:r>
              </a:p>
              <a:p>
                <a:pPr lvl="1"/>
                <a:r>
                  <a:rPr lang="en-GB" sz="1000" dirty="0">
                    <a:solidFill>
                      <a:srgbClr val="FF0000"/>
                    </a:solidFill>
                  </a:rPr>
                  <a:t>Average Power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 into high frequency </a:t>
                </a:r>
                <a:r>
                  <a:rPr lang="en-GB" sz="1000" dirty="0">
                    <a:solidFill>
                      <a:srgbClr val="FF000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150-350 Hz</a:t>
                </a:r>
                <a:endParaRPr lang="en-GB" sz="700" dirty="0"/>
              </a:p>
              <a:p>
                <a:pPr marL="0" indent="0">
                  <a:buNone/>
                </a:pPr>
                <a:r>
                  <a:rPr lang="en-GB" sz="1100" b="1" dirty="0"/>
                  <a:t>Average power</a:t>
                </a:r>
                <a:r>
                  <a:rPr lang="en-GB" sz="1100" dirty="0"/>
                  <a:t> was defined as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of</a:t>
                </a:r>
                <a:r>
                  <a:rPr lang="en-GB" sz="1100" dirty="0"/>
                  <a:t> the </a:t>
                </a:r>
                <a:r>
                  <a:rPr lang="en-GB" sz="1100" b="1" dirty="0"/>
                  <a:t>pixels</a:t>
                </a:r>
                <a:r>
                  <a:rPr lang="en-GB" sz="1100" dirty="0"/>
                  <a:t> into the corresponding window detected.</a:t>
                </a:r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3077E04-882A-C700-8B96-73C00B12537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6EFCB6-D8A2-C407-AB63-83BF6F430955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006A5C-93C5-6A6E-70CA-19393115188B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00227A-4F75-916B-B2E8-81AE1B5AE93C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7595BE1-C7E6-926E-770C-9ABAC927DCD3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992F57-354E-5560-E62C-4E722D2EBDC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E96B4CC-A041-03B1-D9C8-B035A3E2AB80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A0A51D8-9127-68AD-2AB0-6E784580D7B5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C725BA7-E824-5C45-2002-693E9F3C88FD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DCF4658-51B7-4EBA-47CF-D88FB1AD61EB}"/>
              </a:ext>
            </a:extLst>
          </p:cNvPr>
          <p:cNvSpPr/>
          <p:nvPr/>
        </p:nvSpPr>
        <p:spPr>
          <a:xfrm>
            <a:off x="9441556" y="1693579"/>
            <a:ext cx="2276783" cy="1532421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 err="1">
                <a:solidFill>
                  <a:srgbClr val="C00000"/>
                </a:solidFill>
              </a:rPr>
              <a:t>Vedi</a:t>
            </a:r>
            <a:r>
              <a:rPr lang="en-GB" sz="1200" b="1" dirty="0">
                <a:solidFill>
                  <a:srgbClr val="C00000"/>
                </a:solidFill>
              </a:rPr>
              <a:t> note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7C0B8-459A-E56D-9ECC-78C8C588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9527C5-4952-F768-A7A3-17313E85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003941-D02E-E63A-51A5-98FE9A21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0AE7971-03ED-D416-FABA-4F2D498249D0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293522-E67A-20BC-23D1-1E376CE886B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B79B7B-21F0-C47E-2C40-87196485258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5A4F2A55-6004-5C2B-3EFC-0C4D2F7691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C9C7CC5-DFA1-F5D9-F741-19F853932D7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BAD1FCB-9FD6-8FA8-601D-BF54693CEDC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62BD8B2F-008E-7F88-13BF-E70CB0567B1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27152C2-B2C6-C2B5-6112-78AED46F217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19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4DD7-C24C-34AD-AE0C-A7036C0F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F5742-A7A6-EC46-E576-50DD165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C43DA1-2BB4-8906-7483-2B77F0AF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5E7FD7-557F-AC35-FEB2-26EAD427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80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r>
              <a:rPr lang="en-US" sz="1600" dirty="0"/>
              <a:t>Literature inspired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87 features, a dataset of 56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2558" y="1429612"/>
            <a:ext cx="5332188" cy="484317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FE04909-572B-162B-FC4F-93D9E60BEB3E}"/>
              </a:ext>
            </a:extLst>
          </p:cNvPr>
          <p:cNvSpPr/>
          <p:nvPr/>
        </p:nvSpPr>
        <p:spPr>
          <a:xfrm>
            <a:off x="6096000" y="1458639"/>
            <a:ext cx="1605915" cy="1632034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96C44DA-7D25-C035-3773-6960B02838A7}"/>
              </a:ext>
            </a:extLst>
          </p:cNvPr>
          <p:cNvSpPr/>
          <p:nvPr/>
        </p:nvSpPr>
        <p:spPr>
          <a:xfrm>
            <a:off x="7701915" y="3090673"/>
            <a:ext cx="325755" cy="33832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C884E7E-D539-8EA5-7351-01A3AE709EC3}"/>
              </a:ext>
            </a:extLst>
          </p:cNvPr>
          <p:cNvSpPr/>
          <p:nvPr/>
        </p:nvSpPr>
        <p:spPr>
          <a:xfrm>
            <a:off x="8027670" y="3429000"/>
            <a:ext cx="2305050" cy="2286000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294F63C-874E-7B37-72E0-8D4D99F3FD1B}"/>
              </a:ext>
            </a:extLst>
          </p:cNvPr>
          <p:cNvSpPr/>
          <p:nvPr/>
        </p:nvSpPr>
        <p:spPr>
          <a:xfrm>
            <a:off x="10332720" y="5715000"/>
            <a:ext cx="96520" cy="12609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489088" y="4071380"/>
            <a:ext cx="1787650" cy="1917845"/>
            <a:chOff x="489088" y="4071380"/>
            <a:chExt cx="1787650" cy="1917845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489088" y="4071380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b="1" dirty="0">
                  <a:solidFill>
                    <a:schemeClr val="bg1"/>
                  </a:solidFill>
                </a:rPr>
                <a:t>Dangerous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276738" y="4032106"/>
            <a:ext cx="3712445" cy="1958959"/>
            <a:chOff x="2276738" y="4032106"/>
            <a:chExt cx="3712445" cy="195895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4588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276738" y="4363988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3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276738" y="4051743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2620402" y="4032106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125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Four</a:t>
            </a:r>
            <a:r>
              <a:rPr lang="en-US" sz="160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b="1" dirty="0"/>
              <a:t>Aim: assess if a KB classifier can meet the problem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48A5439-D81D-0F8F-C0FC-AE1F240741B3}"/>
              </a:ext>
            </a:extLst>
          </p:cNvPr>
          <p:cNvSpPr/>
          <p:nvPr/>
        </p:nvSpPr>
        <p:spPr>
          <a:xfrm>
            <a:off x="772541" y="2988450"/>
            <a:ext cx="3939771" cy="37335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/>
              <a:t>Feature extraction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E52E6C47-E6D4-B036-19B1-9F501B162126}"/>
              </a:ext>
            </a:extLst>
          </p:cNvPr>
          <p:cNvSpPr/>
          <p:nvPr/>
        </p:nvSpPr>
        <p:spPr>
          <a:xfrm>
            <a:off x="2620402" y="3421034"/>
            <a:ext cx="231753" cy="45428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F427C-5B45-FC03-5475-71504329397A}"/>
              </a:ext>
            </a:extLst>
          </p:cNvPr>
          <p:cNvGrpSpPr/>
          <p:nvPr/>
        </p:nvGrpSpPr>
        <p:grpSpPr>
          <a:xfrm>
            <a:off x="7479690" y="1502864"/>
            <a:ext cx="3533585" cy="2068155"/>
            <a:chOff x="269748" y="2697378"/>
            <a:chExt cx="6121400" cy="3808616"/>
          </a:xfrm>
        </p:grpSpPr>
        <p:pic>
          <p:nvPicPr>
            <p:cNvPr id="48" name="Immagine 4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978620A8-DABC-BA0F-D5A5-969BFCD3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9BA81248-FAA9-30CC-2EC9-71C9F0C90612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07CFD84B-5EA7-3DCB-3899-BD709803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6C350C5-F529-EC20-611D-1EB33DFC5711}"/>
              </a:ext>
            </a:extLst>
          </p:cNvPr>
          <p:cNvGrpSpPr/>
          <p:nvPr/>
        </p:nvGrpSpPr>
        <p:grpSpPr>
          <a:xfrm>
            <a:off x="7479690" y="1502863"/>
            <a:ext cx="3533530" cy="2068155"/>
            <a:chOff x="269748" y="2697378"/>
            <a:chExt cx="6121400" cy="3808616"/>
          </a:xfrm>
        </p:grpSpPr>
        <p:pic>
          <p:nvPicPr>
            <p:cNvPr id="61" name="Immagine 6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67C2EAEB-8BF2-90C8-D7B9-8C3622AB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18CDE0E9-78F2-FEDE-1092-287B7DB106F1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1F09C345-9C91-06B3-6AB6-E73C8D47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023876" y="2677933"/>
            <a:ext cx="14914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302858" y="2179320"/>
            <a:ext cx="0" cy="83437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053705" y="2724518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346673" y="2071025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0FE199B-0164-99D1-4F16-C5F4BF931FD2}"/>
              </a:ext>
            </a:extLst>
          </p:cNvPr>
          <p:cNvGrpSpPr/>
          <p:nvPr/>
        </p:nvGrpSpPr>
        <p:grpSpPr>
          <a:xfrm>
            <a:off x="7479690" y="3648178"/>
            <a:ext cx="3968598" cy="2569742"/>
            <a:chOff x="6924768" y="2255650"/>
            <a:chExt cx="4587528" cy="3191543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AF1E80F-4CB8-CFB1-7484-B2FF7A9FFB4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24768" y="2255650"/>
              <a:ext cx="4587528" cy="3191543"/>
            </a:xfrm>
            <a:prstGeom prst="rect">
              <a:avLst/>
            </a:prstGeom>
          </p:spPr>
        </p:pic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8620E6E0-AA7B-EC48-7E67-39EFE362B870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7" y="4710092"/>
              <a:ext cx="3476389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D8E9C2F-2120-1FBC-1A26-71875219B00A}"/>
              </a:ext>
            </a:extLst>
          </p:cNvPr>
          <p:cNvGrpSpPr/>
          <p:nvPr/>
        </p:nvGrpSpPr>
        <p:grpSpPr>
          <a:xfrm>
            <a:off x="7479689" y="3648176"/>
            <a:ext cx="3968597" cy="2569743"/>
            <a:chOff x="6595716" y="3723723"/>
            <a:chExt cx="3533585" cy="2623049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C6E2912-2D1F-D327-3ABD-F5AD7CC2B77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5716" y="3723723"/>
              <a:ext cx="3533585" cy="2623049"/>
            </a:xfrm>
            <a:prstGeom prst="rect">
              <a:avLst/>
            </a:prstGeom>
          </p:spPr>
        </p:pic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B2C48EA6-DD3C-AC9F-5113-4F02142FD956}"/>
                </a:ext>
              </a:extLst>
            </p:cNvPr>
            <p:cNvCxnSpPr>
              <a:cxnSpLocks/>
            </p:cNvCxnSpPr>
            <p:nvPr/>
          </p:nvCxnSpPr>
          <p:spPr>
            <a:xfrm>
              <a:off x="7057194" y="5581769"/>
              <a:ext cx="2726886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4" grpId="0" animBg="1"/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Comments on confusion matrix and metrics:</a:t>
            </a:r>
          </a:p>
          <a:p>
            <a:r>
              <a:rPr lang="en-US" sz="1600" dirty="0"/>
              <a:t>Indifferent signals have good performance</a:t>
            </a:r>
          </a:p>
          <a:p>
            <a:r>
              <a:rPr lang="en-US" sz="1600" dirty="0"/>
              <a:t>Effective signals suffer of bad precision but sufficient recall </a:t>
            </a:r>
          </a:p>
          <a:p>
            <a:r>
              <a:rPr lang="en-US" sz="1600" dirty="0"/>
              <a:t>Dangerous signals suffer of both low precision and recall</a:t>
            </a:r>
          </a:p>
          <a:p>
            <a:endParaRPr lang="en-US" sz="1600" dirty="0"/>
          </a:p>
          <a:p>
            <a:r>
              <a:rPr lang="en-US" sz="1600" dirty="0"/>
              <a:t>There are 11 dangerous signals classified as effective (very critical scenario)</a:t>
            </a:r>
          </a:p>
          <a:p>
            <a:r>
              <a:rPr lang="en-US" sz="1600" dirty="0"/>
              <a:t>There are 44 indifferent signals recognized as dangerous (acceptable scenario) </a:t>
            </a:r>
          </a:p>
          <a:p>
            <a:r>
              <a:rPr lang="en-US" sz="1600" dirty="0"/>
              <a:t>There are 24 dangerous signals classified as indifferent (risky scenario)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135289" y="2743310"/>
            <a:ext cx="2380311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B80FB1C-AA5F-FDD6-590F-F5C1FE572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7237337" y="1405676"/>
            <a:ext cx="3745956" cy="91543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9539575-1D28-D22D-C201-F5098640279F}"/>
              </a:ext>
            </a:extLst>
          </p:cNvPr>
          <p:cNvSpPr/>
          <p:nvPr/>
        </p:nvSpPr>
        <p:spPr>
          <a:xfrm>
            <a:off x="7738715" y="2530941"/>
            <a:ext cx="274320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Feature extraction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2908" y="3201426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70" y="3135583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388" y="3113378"/>
            <a:ext cx="1149448" cy="10673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CF767-38A9-8235-860D-2B613F663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11411" r="18508" b="248"/>
          <a:stretch/>
        </p:blipFill>
        <p:spPr>
          <a:xfrm>
            <a:off x="7361670" y="4952796"/>
            <a:ext cx="1453896" cy="1327855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8564670" y="4384578"/>
            <a:ext cx="109129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LOPOCV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87878" y="1530210"/>
            <a:ext cx="4581920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Tree different machine learning models were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Tree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simple and fully explainable, is similar to the knowledge-based approach</a:t>
            </a:r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Multinomial</a:t>
            </a:r>
            <a:r>
              <a:rPr lang="en-US" sz="1200" dirty="0"/>
              <a:t>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: simple and interpretable, provides a probabilistic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Support</a:t>
            </a:r>
            <a:r>
              <a:rPr lang="en-US" sz="1200" dirty="0"/>
              <a:t> </a:t>
            </a:r>
            <a:r>
              <a:rPr lang="en-US" sz="1200" b="1" dirty="0"/>
              <a:t>vector</a:t>
            </a:r>
            <a:r>
              <a:rPr lang="en-US" sz="1200" dirty="0"/>
              <a:t> </a:t>
            </a:r>
            <a:r>
              <a:rPr lang="en-US" sz="1200" b="1" dirty="0"/>
              <a:t>machine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less simple and hardly interpretable, capture nonlinear relationships and separability of classes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Models were validated using Leave One Patient Out cross validation and classification metrics, together with feature importance, were computed.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i="1" dirty="0"/>
              <a:t>Each model were first built onto the whole feature set, then reduced to the optimal feature subset (reported results)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694" y="4952796"/>
            <a:ext cx="2277093" cy="1229504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39E2636E-4473-563F-2DBF-3ACA831EDBB4}"/>
              </a:ext>
            </a:extLst>
          </p:cNvPr>
          <p:cNvSpPr/>
          <p:nvPr/>
        </p:nvSpPr>
        <p:spPr>
          <a:xfrm>
            <a:off x="9038694" y="23278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25FBBD05-0BD7-322A-D880-00AB58E73300}"/>
              </a:ext>
            </a:extLst>
          </p:cNvPr>
          <p:cNvSpPr/>
          <p:nvPr/>
        </p:nvSpPr>
        <p:spPr>
          <a:xfrm>
            <a:off x="9038694" y="2944304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9038694" y="4181683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757" y="1620311"/>
            <a:ext cx="3994741" cy="3169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8" b="18164"/>
          <a:stretch/>
        </p:blipFill>
        <p:spPr>
          <a:xfrm>
            <a:off x="4233647" y="4883622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39" y="2660176"/>
            <a:ext cx="2865617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/>
              <a:t>Comments on confusion matrix and metrics:</a:t>
            </a:r>
          </a:p>
          <a:p>
            <a:r>
              <a:rPr lang="en-US" sz="1050" dirty="0"/>
              <a:t>Indifferent signals have good performance</a:t>
            </a:r>
          </a:p>
          <a:p>
            <a:r>
              <a:rPr lang="en-US" sz="1050" dirty="0"/>
              <a:t>Effective signals suffer of bad precision and low recall</a:t>
            </a:r>
          </a:p>
          <a:p>
            <a:r>
              <a:rPr lang="en-US" sz="1050" dirty="0"/>
              <a:t>Dangerous signals suffer of both low precision and recall</a:t>
            </a:r>
          </a:p>
          <a:p>
            <a:endParaRPr lang="en-US" sz="1050" dirty="0"/>
          </a:p>
          <a:p>
            <a:r>
              <a:rPr lang="en-US" sz="1050" dirty="0"/>
              <a:t>There are 9 dangerous signals classified as effective (very critical scenario)</a:t>
            </a:r>
          </a:p>
          <a:p>
            <a:r>
              <a:rPr lang="en-US" sz="1050" dirty="0"/>
              <a:t>There are still 70 effective signals recognized as indifferent </a:t>
            </a:r>
          </a:p>
          <a:p>
            <a:r>
              <a:rPr lang="en-US" sz="1050" dirty="0"/>
              <a:t>There are 51 indifferent signals recognized as dangerous (acceptable scenario) </a:t>
            </a:r>
          </a:p>
          <a:p>
            <a:r>
              <a:rPr lang="en-US" sz="1050" dirty="0"/>
              <a:t>There are 21 dangerous signals classified as indifferent (risky scenario)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471018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5496668" y="287082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629382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471018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549666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549666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6276683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849665" cy="615186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701073" y="1620311"/>
            <a:ext cx="1910807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/>
              <a:t>Cross entropy impurity measure</a:t>
            </a:r>
          </a:p>
          <a:p>
            <a:r>
              <a:rPr lang="en-US" sz="1100" i="1" dirty="0"/>
              <a:t>Depth tuned on weighted f1-score</a:t>
            </a:r>
          </a:p>
          <a:p>
            <a:pPr marL="0" indent="0">
              <a:buNone/>
            </a:pPr>
            <a:endParaRPr lang="en-US" sz="11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C5F36D-FE12-C15D-1EC8-02E480F6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7852281" y="1620311"/>
            <a:ext cx="4200193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171" y="1496496"/>
            <a:ext cx="3977689" cy="32223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1" r="17665" b="18538"/>
          <a:stretch/>
        </p:blipFill>
        <p:spPr>
          <a:xfrm>
            <a:off x="4606442" y="4718896"/>
            <a:ext cx="3031008" cy="1364334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87" y="2683165"/>
            <a:ext cx="315539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Comments on confusion matrix and metrics:</a:t>
            </a:r>
          </a:p>
          <a:p>
            <a:r>
              <a:rPr lang="en-US" sz="1200" dirty="0"/>
              <a:t>Despite the good number of effective and dangerous signals correctly identified, there are: </a:t>
            </a:r>
          </a:p>
          <a:p>
            <a:pPr lvl="1"/>
            <a:r>
              <a:rPr lang="en-US" sz="1200" dirty="0"/>
              <a:t>8 dangerous signals recognized as effective (unacceptable) </a:t>
            </a:r>
          </a:p>
          <a:p>
            <a:pPr lvl="1"/>
            <a:r>
              <a:rPr lang="en-US" sz="1200" dirty="0"/>
              <a:t>175 effective signals predicted as indifferent (as done by the knowledge-based classifier)</a:t>
            </a:r>
          </a:p>
          <a:p>
            <a:pPr lvl="1"/>
            <a:r>
              <a:rPr lang="en-US" sz="1200" dirty="0"/>
              <a:t>71 dangerous signals recognized as indifferent (acceptable)</a:t>
            </a:r>
          </a:p>
          <a:p>
            <a:pPr lvl="1"/>
            <a:r>
              <a:rPr lang="en-US" sz="1200" dirty="0"/>
              <a:t>20 indifferent signals recognized as dangerous (risky)</a:t>
            </a:r>
          </a:p>
          <a:p>
            <a:pPr lvl="1"/>
            <a:endParaRPr lang="en-US" sz="900" dirty="0"/>
          </a:p>
          <a:p>
            <a:endParaRPr lang="en-US" sz="12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494543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5731916" y="281166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652907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494543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573191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573191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6511931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889795" y="1574960"/>
            <a:ext cx="1859341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Multinomial classification</a:t>
            </a:r>
          </a:p>
          <a:p>
            <a:r>
              <a:rPr lang="en-US" sz="1200" i="1" dirty="0"/>
              <a:t>1000 maximum iterations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575848"/>
            <a:ext cx="910251" cy="8275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CF7EC1-4ECE-8625-1DB5-84A28800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8097752" y="1548129"/>
            <a:ext cx="3977689" cy="28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5072" y="1548129"/>
            <a:ext cx="3970091" cy="3212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30415" r="11572" b="17889"/>
          <a:stretch/>
        </p:blipFill>
        <p:spPr>
          <a:xfrm>
            <a:off x="4499816" y="4828094"/>
            <a:ext cx="3211624" cy="1367123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20" y="2745903"/>
            <a:ext cx="328945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Comments on confusion matrix and metrics:</a:t>
            </a:r>
          </a:p>
          <a:p>
            <a:r>
              <a:rPr lang="en-US" sz="1200" dirty="0"/>
              <a:t>Performance overall improves:</a:t>
            </a:r>
          </a:p>
          <a:p>
            <a:pPr lvl="1"/>
            <a:r>
              <a:rPr lang="en-US" sz="1200" dirty="0"/>
              <a:t>Highest f1-score levels</a:t>
            </a:r>
          </a:p>
          <a:p>
            <a:pPr lvl="1"/>
            <a:r>
              <a:rPr lang="en-US" sz="1200" dirty="0"/>
              <a:t>Still a considerable number of misclassified signals into each class</a:t>
            </a:r>
          </a:p>
          <a:p>
            <a:r>
              <a:rPr lang="en-US" sz="1200" dirty="0"/>
              <a:t>Lowest number of dangerous signals classified as effective</a:t>
            </a:r>
          </a:p>
          <a:p>
            <a:endParaRPr lang="en-US" sz="12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495317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5739658" y="2852919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653681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495317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573965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573965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6519673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766188" y="1638072"/>
            <a:ext cx="1671956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Gaussian kernel</a:t>
            </a:r>
          </a:p>
          <a:p>
            <a:r>
              <a:rPr lang="en-US" sz="1200" i="1" dirty="0"/>
              <a:t>C value tuned on f1-score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6536818" y="4983791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6536817" y="5911513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271047-E1CA-13D8-65E4-F99B693A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7975163" y="1548129"/>
            <a:ext cx="4132909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Model comparison: </a:t>
            </a:r>
            <a:r>
              <a:rPr lang="en-US" sz="3600" dirty="0" err="1"/>
              <a:t>perfomance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83270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6898" y="2134747"/>
            <a:ext cx="2954840" cy="23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36693"/>
            <a:ext cx="2954842" cy="239377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444413" y="1550198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Knowledge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299351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Multinomial Logistic Regression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34375"/>
            <a:ext cx="2894453" cy="23448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444413" y="4468925"/>
            <a:ext cx="2276783" cy="98856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28366" r="-1226" b="19406"/>
          <a:stretch/>
        </p:blipFill>
        <p:spPr>
          <a:xfrm>
            <a:off x="3475816" y="4423260"/>
            <a:ext cx="2301322" cy="99921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6" r="17456" b="18018"/>
          <a:stretch/>
        </p:blipFill>
        <p:spPr>
          <a:xfrm>
            <a:off x="6489926" y="4417712"/>
            <a:ext cx="2292750" cy="1037587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31543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4" y="2137542"/>
            <a:ext cx="2890427" cy="233851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56" r="11020" b="20655"/>
          <a:stretch/>
        </p:blipFill>
        <p:spPr>
          <a:xfrm>
            <a:off x="9315431" y="4407385"/>
            <a:ext cx="2405993" cy="1010069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C372569-084B-1E72-5667-7B2E9E56CFB0}"/>
              </a:ext>
            </a:extLst>
          </p:cNvPr>
          <p:cNvSpPr/>
          <p:nvPr/>
        </p:nvSpPr>
        <p:spPr>
          <a:xfrm>
            <a:off x="444413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Unsatisfactory performances overall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A3633B7-A9A3-32F3-BA68-90F67AB4C9C9}"/>
              </a:ext>
            </a:extLst>
          </p:cNvPr>
          <p:cNvSpPr/>
          <p:nvPr/>
        </p:nvSpPr>
        <p:spPr>
          <a:xfrm>
            <a:off x="3475816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Improves KB performance, but there are still too many signals misclassified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35E717B-EF00-40D1-164B-E16B9A69D243}"/>
              </a:ext>
            </a:extLst>
          </p:cNvPr>
          <p:cNvSpPr/>
          <p:nvPr/>
        </p:nvSpPr>
        <p:spPr>
          <a:xfrm>
            <a:off x="6491897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Simple, </a:t>
            </a:r>
            <a:r>
              <a:rPr lang="en-GB" sz="1000" noProof="0" dirty="0">
                <a:solidFill>
                  <a:schemeClr val="tx1"/>
                </a:solidFill>
              </a:rPr>
              <a:t>explainable and probabilistic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Performs similarly to KB classifier, but </a:t>
            </a:r>
            <a:r>
              <a:rPr lang="en-GB" sz="1000" dirty="0">
                <a:solidFill>
                  <a:schemeClr val="tx1"/>
                </a:solidFill>
              </a:rPr>
              <a:t>metrics improves for effective and dangerous</a:t>
            </a: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9614855-385D-2BAD-3F12-C496D75DDF90}"/>
              </a:ext>
            </a:extLst>
          </p:cNvPr>
          <p:cNvSpPr/>
          <p:nvPr/>
        </p:nvSpPr>
        <p:spPr>
          <a:xfrm>
            <a:off x="9364641" y="5455299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Capture nonlinear relationships between features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Hardly explainable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Best performances overall</a:t>
            </a:r>
          </a:p>
        </p:txBody>
      </p:sp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Model comparison: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884B978-18C5-2885-0B4A-2D1961FF7223}"/>
              </a:ext>
            </a:extLst>
          </p:cNvPr>
          <p:cNvSpPr/>
          <p:nvPr/>
        </p:nvSpPr>
        <p:spPr>
          <a:xfrm>
            <a:off x="1080181" y="155640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Decision Tree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4A296E8-1AE8-8C3C-D408-6140BAF5AC5F}"/>
              </a:ext>
            </a:extLst>
          </p:cNvPr>
          <p:cNvSpPr/>
          <p:nvPr/>
        </p:nvSpPr>
        <p:spPr>
          <a:xfrm>
            <a:off x="5212101" y="155202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Multinomial Logistic Regression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9344019" y="1541859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93D77E3-278D-A923-AA3D-1F1D6E26F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107292" y="2054582"/>
            <a:ext cx="3789092" cy="273867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C134AF1-9C12-4F00-B904-B921AFCB4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4201452" y="2054582"/>
            <a:ext cx="3789092" cy="27386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8295616" y="2054582"/>
            <a:ext cx="3789092" cy="2738673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9DA5117-A75B-96A3-AF94-9172A1E06A73}"/>
              </a:ext>
            </a:extLst>
          </p:cNvPr>
          <p:cNvSpPr/>
          <p:nvPr/>
        </p:nvSpPr>
        <p:spPr>
          <a:xfrm>
            <a:off x="107290" y="2316480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58D294D-A62D-38B6-26E5-8F8B2580A173}"/>
              </a:ext>
            </a:extLst>
          </p:cNvPr>
          <p:cNvSpPr/>
          <p:nvPr/>
        </p:nvSpPr>
        <p:spPr>
          <a:xfrm>
            <a:off x="107291" y="275272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1C4EFDD-6F04-3B46-8F1E-0E3D3B41D602}"/>
              </a:ext>
            </a:extLst>
          </p:cNvPr>
          <p:cNvSpPr/>
          <p:nvPr/>
        </p:nvSpPr>
        <p:spPr>
          <a:xfrm>
            <a:off x="107289" y="3395622"/>
            <a:ext cx="840105" cy="17434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AC3B4C0-AF1F-4CFB-6226-554CABCBB706}"/>
              </a:ext>
            </a:extLst>
          </p:cNvPr>
          <p:cNvSpPr/>
          <p:nvPr/>
        </p:nvSpPr>
        <p:spPr>
          <a:xfrm>
            <a:off x="107288" y="3696949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9728616-2C82-4AA5-314A-64BD72C26E72}"/>
              </a:ext>
            </a:extLst>
          </p:cNvPr>
          <p:cNvSpPr/>
          <p:nvPr/>
        </p:nvSpPr>
        <p:spPr>
          <a:xfrm>
            <a:off x="107288" y="307177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2B82B43-08A5-0105-B681-1768658E3A4D}"/>
              </a:ext>
            </a:extLst>
          </p:cNvPr>
          <p:cNvSpPr/>
          <p:nvPr/>
        </p:nvSpPr>
        <p:spPr>
          <a:xfrm>
            <a:off x="107288" y="402171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5006729E-68E2-82CE-E3FD-ADA7DAFEEBC8}"/>
              </a:ext>
            </a:extLst>
          </p:cNvPr>
          <p:cNvSpPr/>
          <p:nvPr/>
        </p:nvSpPr>
        <p:spPr>
          <a:xfrm>
            <a:off x="107290" y="28632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21E0FBB-9BEB-9B6F-C85D-39CE4B25733C}"/>
              </a:ext>
            </a:extLst>
          </p:cNvPr>
          <p:cNvSpPr/>
          <p:nvPr/>
        </p:nvSpPr>
        <p:spPr>
          <a:xfrm>
            <a:off x="107288" y="29701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7233A8F7-C310-00AD-C1A7-16713AF7096C}"/>
              </a:ext>
            </a:extLst>
          </p:cNvPr>
          <p:cNvSpPr/>
          <p:nvPr/>
        </p:nvSpPr>
        <p:spPr>
          <a:xfrm>
            <a:off x="107287" y="3185624"/>
            <a:ext cx="840105" cy="17434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CF0E20D-8307-CF99-AA2E-70F2A3339CF7}"/>
              </a:ext>
            </a:extLst>
          </p:cNvPr>
          <p:cNvSpPr/>
          <p:nvPr/>
        </p:nvSpPr>
        <p:spPr>
          <a:xfrm>
            <a:off x="107286" y="391714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F8467148-F00F-D04E-16F6-19CC5F1C3EE4}"/>
              </a:ext>
            </a:extLst>
          </p:cNvPr>
          <p:cNvSpPr/>
          <p:nvPr/>
        </p:nvSpPr>
        <p:spPr>
          <a:xfrm>
            <a:off x="107286" y="4127143"/>
            <a:ext cx="840105" cy="397232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8000E652-A4C0-946E-A093-FEF5BB5A7BED}"/>
              </a:ext>
            </a:extLst>
          </p:cNvPr>
          <p:cNvSpPr/>
          <p:nvPr/>
        </p:nvSpPr>
        <p:spPr>
          <a:xfrm>
            <a:off x="107285" y="359230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ED7A2D96-C382-951A-A224-9F4FD96FC9AC}"/>
              </a:ext>
            </a:extLst>
          </p:cNvPr>
          <p:cNvSpPr/>
          <p:nvPr/>
        </p:nvSpPr>
        <p:spPr>
          <a:xfrm>
            <a:off x="107284" y="38033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469134-2DD0-36ED-ED36-021060FB63A5}"/>
              </a:ext>
            </a:extLst>
          </p:cNvPr>
          <p:cNvSpPr/>
          <p:nvPr/>
        </p:nvSpPr>
        <p:spPr>
          <a:xfrm>
            <a:off x="4184307" y="2249805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3BF42F2-6054-47B7-7878-1B89EDC67885}"/>
              </a:ext>
            </a:extLst>
          </p:cNvPr>
          <p:cNvSpPr/>
          <p:nvPr/>
        </p:nvSpPr>
        <p:spPr>
          <a:xfrm>
            <a:off x="4184307" y="2787015"/>
            <a:ext cx="840105" cy="18316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AF0EDB6-26FD-A049-38D1-43AB862ABEE2}"/>
              </a:ext>
            </a:extLst>
          </p:cNvPr>
          <p:cNvSpPr/>
          <p:nvPr/>
        </p:nvSpPr>
        <p:spPr>
          <a:xfrm>
            <a:off x="4184306" y="3300915"/>
            <a:ext cx="840105" cy="1719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80DF063-3B66-C4E7-E010-54E5674267B0}"/>
              </a:ext>
            </a:extLst>
          </p:cNvPr>
          <p:cNvSpPr/>
          <p:nvPr/>
        </p:nvSpPr>
        <p:spPr>
          <a:xfrm>
            <a:off x="4184305" y="389544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3AA5304-64D5-2FD9-69AC-AB16B3988A2B}"/>
              </a:ext>
            </a:extLst>
          </p:cNvPr>
          <p:cNvSpPr/>
          <p:nvPr/>
        </p:nvSpPr>
        <p:spPr>
          <a:xfrm>
            <a:off x="4184304" y="439426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1FAE4D8-5488-5E32-ED8D-1CBCAC053C45}"/>
              </a:ext>
            </a:extLst>
          </p:cNvPr>
          <p:cNvSpPr/>
          <p:nvPr/>
        </p:nvSpPr>
        <p:spPr>
          <a:xfrm>
            <a:off x="4184303" y="34934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2CEE186-694F-6AE9-6677-7C8891D3802E}"/>
              </a:ext>
            </a:extLst>
          </p:cNvPr>
          <p:cNvSpPr/>
          <p:nvPr/>
        </p:nvSpPr>
        <p:spPr>
          <a:xfrm>
            <a:off x="4184302" y="420053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20CB355-4CF8-FD14-B4E2-DE35BBB41530}"/>
              </a:ext>
            </a:extLst>
          </p:cNvPr>
          <p:cNvSpPr/>
          <p:nvPr/>
        </p:nvSpPr>
        <p:spPr>
          <a:xfrm>
            <a:off x="4184301" y="269014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0E2BB90-3A5E-5462-734A-27A26EE3D6FF}"/>
              </a:ext>
            </a:extLst>
          </p:cNvPr>
          <p:cNvSpPr/>
          <p:nvPr/>
        </p:nvSpPr>
        <p:spPr>
          <a:xfrm>
            <a:off x="4184301" y="2992225"/>
            <a:ext cx="840105" cy="288019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E088D8C-3567-57C9-A865-F9C7D2709BD2}"/>
              </a:ext>
            </a:extLst>
          </p:cNvPr>
          <p:cNvSpPr/>
          <p:nvPr/>
        </p:nvSpPr>
        <p:spPr>
          <a:xfrm>
            <a:off x="4184301" y="3590346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07FA7283-0CA6-6822-59E7-FFD3CCC84E83}"/>
              </a:ext>
            </a:extLst>
          </p:cNvPr>
          <p:cNvSpPr/>
          <p:nvPr/>
        </p:nvSpPr>
        <p:spPr>
          <a:xfrm>
            <a:off x="4184300" y="37898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3E672A1B-1BC4-528C-CAC2-4D46D2919305}"/>
              </a:ext>
            </a:extLst>
          </p:cNvPr>
          <p:cNvSpPr/>
          <p:nvPr/>
        </p:nvSpPr>
        <p:spPr>
          <a:xfrm>
            <a:off x="4184299" y="3994843"/>
            <a:ext cx="840105" cy="1813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D6ADF6F-6B50-ACFF-B4AA-2D99FB6D7292}"/>
              </a:ext>
            </a:extLst>
          </p:cNvPr>
          <p:cNvSpPr/>
          <p:nvPr/>
        </p:nvSpPr>
        <p:spPr>
          <a:xfrm>
            <a:off x="4184299" y="429690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75F14E76-81E7-F09C-1BDB-DCF971BBD412}"/>
              </a:ext>
            </a:extLst>
          </p:cNvPr>
          <p:cNvSpPr/>
          <p:nvPr/>
        </p:nvSpPr>
        <p:spPr>
          <a:xfrm>
            <a:off x="4184298" y="36924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8291484" y="2249805"/>
            <a:ext cx="840105" cy="21145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5900C1FE-256D-82C2-E721-D632884D5FA1}"/>
              </a:ext>
            </a:extLst>
          </p:cNvPr>
          <p:cNvSpPr/>
          <p:nvPr/>
        </p:nvSpPr>
        <p:spPr>
          <a:xfrm>
            <a:off x="8291484" y="2592184"/>
            <a:ext cx="840105" cy="716467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87C157B-D7F7-E0CE-AF0F-50E49BC855E1}"/>
              </a:ext>
            </a:extLst>
          </p:cNvPr>
          <p:cNvSpPr/>
          <p:nvPr/>
        </p:nvSpPr>
        <p:spPr>
          <a:xfrm>
            <a:off x="8291484" y="3549348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9BFE23E3-5708-9FB0-A78D-2D04655FFE8B}"/>
              </a:ext>
            </a:extLst>
          </p:cNvPr>
          <p:cNvSpPr/>
          <p:nvPr/>
        </p:nvSpPr>
        <p:spPr>
          <a:xfrm>
            <a:off x="8291483" y="3762679"/>
            <a:ext cx="840105" cy="286081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7640AE84-B992-1A92-DD1D-2994E0395A80}"/>
              </a:ext>
            </a:extLst>
          </p:cNvPr>
          <p:cNvSpPr/>
          <p:nvPr/>
        </p:nvSpPr>
        <p:spPr>
          <a:xfrm>
            <a:off x="8291482" y="42904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473F903A-8B2F-04DF-22EF-CDEDCE25859D}"/>
              </a:ext>
            </a:extLst>
          </p:cNvPr>
          <p:cNvSpPr/>
          <p:nvPr/>
        </p:nvSpPr>
        <p:spPr>
          <a:xfrm>
            <a:off x="8291482" y="3649992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8A55C347-F7D5-A011-A878-08E7D94D6FBE}"/>
              </a:ext>
            </a:extLst>
          </p:cNvPr>
          <p:cNvSpPr/>
          <p:nvPr/>
        </p:nvSpPr>
        <p:spPr>
          <a:xfrm>
            <a:off x="8291482" y="4069536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F317979F-B365-8182-7BD9-3ADDC84F0336}"/>
              </a:ext>
            </a:extLst>
          </p:cNvPr>
          <p:cNvSpPr/>
          <p:nvPr/>
        </p:nvSpPr>
        <p:spPr>
          <a:xfrm>
            <a:off x="8291481" y="4399607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16382418-C59D-CDE4-8AEB-01D46EC9AFA2}"/>
              </a:ext>
            </a:extLst>
          </p:cNvPr>
          <p:cNvSpPr/>
          <p:nvPr/>
        </p:nvSpPr>
        <p:spPr>
          <a:xfrm>
            <a:off x="8291480" y="24913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1D7CA55B-18E2-0B3C-985C-F3A9D58534AF}"/>
              </a:ext>
            </a:extLst>
          </p:cNvPr>
          <p:cNvSpPr/>
          <p:nvPr/>
        </p:nvSpPr>
        <p:spPr>
          <a:xfrm>
            <a:off x="8291480" y="3326224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C07B5C35-B363-8428-4D8F-CA415842F981}"/>
              </a:ext>
            </a:extLst>
          </p:cNvPr>
          <p:cNvSpPr/>
          <p:nvPr/>
        </p:nvSpPr>
        <p:spPr>
          <a:xfrm>
            <a:off x="169434" y="4861073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Envelope Features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F8F7F03D-40F1-EE7A-093E-4AE5A8249AAB}"/>
              </a:ext>
            </a:extLst>
          </p:cNvPr>
          <p:cNvSpPr/>
          <p:nvPr/>
        </p:nvSpPr>
        <p:spPr>
          <a:xfrm>
            <a:off x="174991" y="5277632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Morphological features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15DFABD8-217F-AB5B-68F6-F83111B3B420}"/>
              </a:ext>
            </a:extLst>
          </p:cNvPr>
          <p:cNvSpPr/>
          <p:nvPr/>
        </p:nvSpPr>
        <p:spPr>
          <a:xfrm>
            <a:off x="169434" y="5706060"/>
            <a:ext cx="905190" cy="21823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STFT features</a:t>
            </a:r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54C597F4-181C-5948-7627-C68C226610AF}"/>
              </a:ext>
            </a:extLst>
          </p:cNvPr>
          <p:cNvSpPr/>
          <p:nvPr/>
        </p:nvSpPr>
        <p:spPr>
          <a:xfrm>
            <a:off x="169434" y="5970500"/>
            <a:ext cx="905190" cy="218237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Other features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1071DBD9-64D9-0D8A-6731-5FFD6396F530}"/>
              </a:ext>
            </a:extLst>
          </p:cNvPr>
          <p:cNvSpPr/>
          <p:nvPr/>
        </p:nvSpPr>
        <p:spPr>
          <a:xfrm>
            <a:off x="3503915" y="4810828"/>
            <a:ext cx="5184165" cy="1441484"/>
          </a:xfrm>
          <a:prstGeom prst="roundRect">
            <a:avLst>
              <a:gd name="adj" fmla="val 7423"/>
            </a:avLst>
          </a:prstGeom>
          <a:solidFill>
            <a:schemeClr val="accent4">
              <a:lumMod val="40000"/>
              <a:lumOff val="60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noProof="0" dirty="0">
                <a:solidFill>
                  <a:schemeClr val="accent1"/>
                </a:solidFill>
              </a:rPr>
              <a:t>Most common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Cross correlation peak value for TM1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Cross correlation peak time for TM2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Subdominant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First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Minor peak to dominant peak ratio</a:t>
            </a:r>
          </a:p>
          <a:p>
            <a:endParaRPr lang="en-GB" sz="900" noProof="0" dirty="0">
              <a:solidFill>
                <a:srgbClr val="002060"/>
              </a:solidFill>
            </a:endParaRPr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740F5923-A89C-3915-562B-D2E225BE47E7}"/>
              </a:ext>
            </a:extLst>
          </p:cNvPr>
          <p:cNvGrpSpPr/>
          <p:nvPr/>
        </p:nvGrpSpPr>
        <p:grpSpPr>
          <a:xfrm>
            <a:off x="6543039" y="5016943"/>
            <a:ext cx="2046304" cy="1067063"/>
            <a:chOff x="5790930" y="5023127"/>
            <a:chExt cx="2046304" cy="1067063"/>
          </a:xfrm>
        </p:grpSpPr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6095997" y="5267174"/>
              <a:ext cx="1741237" cy="529430"/>
            </a:xfrm>
            <a:prstGeom prst="roundRect">
              <a:avLst>
                <a:gd name="adj" fmla="val 7423"/>
              </a:avLst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noProof="0" dirty="0">
                  <a:solidFill>
                    <a:schemeClr val="accent1"/>
                  </a:solidFill>
                </a:rPr>
                <a:t>Envelope and morphological features</a:t>
              </a:r>
              <a:endParaRPr lang="en-GB" sz="900" dirty="0">
                <a:solidFill>
                  <a:srgbClr val="002060"/>
                </a:solidFill>
              </a:endParaRPr>
            </a:p>
          </p:txBody>
        </p:sp>
        <p:sp>
          <p:nvSpPr>
            <p:cNvPr id="57" name="Parentesi graffa chiusa 56">
              <a:extLst>
                <a:ext uri="{FF2B5EF4-FFF2-40B4-BE49-F238E27FC236}">
                  <a16:creationId xmlns:a16="http://schemas.microsoft.com/office/drawing/2014/main" id="{B675ADA5-61CC-434D-287C-3937AF59BA7F}"/>
                </a:ext>
              </a:extLst>
            </p:cNvPr>
            <p:cNvSpPr/>
            <p:nvPr/>
          </p:nvSpPr>
          <p:spPr>
            <a:xfrm>
              <a:off x="5790930" y="5023127"/>
              <a:ext cx="305070" cy="1067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2" grpId="0" animBg="1"/>
      <p:bldP spid="31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EB5-5633-EDDB-69BC-31A96409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C4C9B-C72C-4C1C-8159-B98FE1BB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A6BB38-1097-A883-8351-A8869454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65DF9-A0B2-3CC4-B697-72D4D67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0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9564624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Feature extraction pipeline </a:t>
            </a:r>
            <a:r>
              <a:rPr lang="en-US" sz="1400" dirty="0"/>
              <a:t>defines three families of features:</a:t>
            </a:r>
          </a:p>
          <a:p>
            <a:r>
              <a:rPr lang="en-US" sz="1400" b="1" dirty="0"/>
              <a:t>Envelope features </a:t>
            </a:r>
            <a:r>
              <a:rPr lang="en-US" sz="1400" dirty="0"/>
              <a:t>(active areas of the signal):  These feature are the </a:t>
            </a:r>
            <a:r>
              <a:rPr lang="en-US" sz="1400" i="1" dirty="0"/>
              <a:t>most</a:t>
            </a:r>
            <a:r>
              <a:rPr lang="en-US" sz="1400" dirty="0"/>
              <a:t> </a:t>
            </a:r>
            <a:r>
              <a:rPr lang="en-US" sz="1400" i="1" dirty="0"/>
              <a:t>important</a:t>
            </a:r>
            <a:r>
              <a:rPr lang="en-US" sz="1400" dirty="0"/>
              <a:t> according to the feature importance of the models</a:t>
            </a:r>
          </a:p>
          <a:p>
            <a:r>
              <a:rPr lang="en-US" sz="1400" b="1" dirty="0"/>
              <a:t>Template matching </a:t>
            </a:r>
            <a:r>
              <a:rPr lang="en-US" sz="1400" dirty="0"/>
              <a:t>(signal morphology.): These features cover a </a:t>
            </a:r>
            <a:r>
              <a:rPr lang="en-US" sz="1400" i="1" dirty="0"/>
              <a:t>considerable</a:t>
            </a:r>
            <a:r>
              <a:rPr lang="en-US" sz="1400" dirty="0"/>
              <a:t> role in classification</a:t>
            </a:r>
          </a:p>
          <a:p>
            <a:r>
              <a:rPr lang="en-US" sz="1400" b="1" dirty="0"/>
              <a:t>STFT features</a:t>
            </a:r>
            <a:r>
              <a:rPr lang="en-US" sz="1400" dirty="0"/>
              <a:t> (average power across different frequency intervals): These features does </a:t>
            </a:r>
            <a:r>
              <a:rPr lang="en-US" sz="1400" i="1" dirty="0"/>
              <a:t>not</a:t>
            </a:r>
            <a:r>
              <a:rPr lang="en-US" sz="1400" dirty="0"/>
              <a:t> have a </a:t>
            </a:r>
            <a:r>
              <a:rPr lang="en-US" sz="1400" i="1" dirty="0"/>
              <a:t>considerable</a:t>
            </a:r>
            <a:r>
              <a:rPr lang="en-US" sz="1400" dirty="0"/>
              <a:t> impact on classification.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Classification</a:t>
            </a:r>
            <a:r>
              <a:rPr lang="en-US" sz="1400" dirty="0"/>
              <a:t> </a:t>
            </a:r>
            <a:r>
              <a:rPr lang="en-US" sz="1400" b="1" dirty="0"/>
              <a:t>phase</a:t>
            </a:r>
            <a:r>
              <a:rPr lang="en-US" sz="1400" dirty="0"/>
              <a:t> led to the following conclusions:</a:t>
            </a:r>
          </a:p>
          <a:p>
            <a:r>
              <a:rPr lang="en-US" sz="1400" b="1" dirty="0"/>
              <a:t>Knowledge-based</a:t>
            </a:r>
            <a:r>
              <a:rPr lang="en-US" sz="1400" dirty="0"/>
              <a:t> classifier is </a:t>
            </a:r>
            <a:r>
              <a:rPr lang="en-US" sz="1400" b="1" dirty="0"/>
              <a:t>not</a:t>
            </a:r>
            <a:r>
              <a:rPr lang="en-US" sz="1400" dirty="0"/>
              <a:t> </a:t>
            </a:r>
            <a:r>
              <a:rPr lang="en-US" sz="1400" b="1" dirty="0"/>
              <a:t>sufficient</a:t>
            </a:r>
            <a:r>
              <a:rPr lang="en-US" sz="1400" dirty="0"/>
              <a:t> to address properly the problem of classification</a:t>
            </a:r>
          </a:p>
          <a:p>
            <a:r>
              <a:rPr lang="en-US" sz="1400" b="1" dirty="0"/>
              <a:t>MLR</a:t>
            </a:r>
            <a:r>
              <a:rPr lang="en-US" sz="1400" dirty="0"/>
              <a:t> model </a:t>
            </a:r>
            <a:r>
              <a:rPr lang="en-US" sz="1400" b="1" dirty="0"/>
              <a:t>suggest</a:t>
            </a:r>
            <a:r>
              <a:rPr lang="en-US" sz="1400" dirty="0"/>
              <a:t> that </a:t>
            </a:r>
            <a:r>
              <a:rPr lang="en-US" sz="1400" b="1" dirty="0"/>
              <a:t>relationships</a:t>
            </a:r>
            <a:r>
              <a:rPr lang="en-US" sz="1400" dirty="0"/>
              <a:t> between features are </a:t>
            </a:r>
            <a:r>
              <a:rPr lang="en-US" sz="1400" b="1" dirty="0"/>
              <a:t>complex</a:t>
            </a:r>
            <a:r>
              <a:rPr lang="en-US" sz="1400" dirty="0"/>
              <a:t> </a:t>
            </a:r>
            <a:r>
              <a:rPr lang="en-US" sz="1400" b="1" dirty="0"/>
              <a:t>and</a:t>
            </a:r>
            <a:r>
              <a:rPr lang="en-US" sz="1400" dirty="0"/>
              <a:t> </a:t>
            </a:r>
            <a:r>
              <a:rPr lang="en-US" sz="1400" b="1" dirty="0"/>
              <a:t>nonlinear</a:t>
            </a:r>
            <a:r>
              <a:rPr lang="en-US" sz="1400" dirty="0"/>
              <a:t>, especially the ones between indifferent and effective signals</a:t>
            </a:r>
          </a:p>
          <a:p>
            <a:r>
              <a:rPr lang="en-US" sz="1400" b="1" dirty="0"/>
              <a:t>Tree</a:t>
            </a:r>
            <a:r>
              <a:rPr lang="en-US" sz="1400" dirty="0"/>
              <a:t> classifier </a:t>
            </a:r>
            <a:r>
              <a:rPr lang="en-US" sz="1400" b="1" dirty="0"/>
              <a:t>outperforms</a:t>
            </a:r>
            <a:r>
              <a:rPr lang="en-US" sz="1400" dirty="0"/>
              <a:t> the performances of both previous models because can </a:t>
            </a:r>
            <a:r>
              <a:rPr lang="en-US" sz="1400" i="1" dirty="0"/>
              <a:t>capture</a:t>
            </a:r>
            <a:r>
              <a:rPr lang="en-US" sz="1400" dirty="0"/>
              <a:t> more </a:t>
            </a:r>
            <a:r>
              <a:rPr lang="en-US" sz="1400" i="1" dirty="0"/>
              <a:t>deeper</a:t>
            </a:r>
            <a:r>
              <a:rPr lang="en-US" sz="1400" dirty="0"/>
              <a:t> </a:t>
            </a:r>
            <a:r>
              <a:rPr lang="en-US" sz="1400" b="1" dirty="0"/>
              <a:t>relationships</a:t>
            </a:r>
            <a:r>
              <a:rPr lang="en-US" sz="1400" dirty="0"/>
              <a:t> between features</a:t>
            </a:r>
          </a:p>
          <a:p>
            <a:r>
              <a:rPr lang="en-US" sz="1400" b="1" dirty="0"/>
              <a:t>SVM</a:t>
            </a:r>
            <a:r>
              <a:rPr lang="en-US" sz="1400" dirty="0"/>
              <a:t> classifier, </a:t>
            </a:r>
            <a:r>
              <a:rPr lang="en-US" sz="1400" b="1" dirty="0"/>
              <a:t>despite</a:t>
            </a:r>
            <a:r>
              <a:rPr lang="en-US" sz="1400" dirty="0"/>
              <a:t> its </a:t>
            </a:r>
            <a:r>
              <a:rPr lang="en-US" sz="1400" b="1" dirty="0"/>
              <a:t>complexity</a:t>
            </a:r>
            <a:r>
              <a:rPr lang="en-US" sz="1400" dirty="0"/>
              <a:t> and lower explainability, </a:t>
            </a:r>
            <a:r>
              <a:rPr lang="en-US" sz="1400" b="1" dirty="0"/>
              <a:t>reaches</a:t>
            </a:r>
            <a:r>
              <a:rPr lang="en-US" sz="1400" dirty="0"/>
              <a:t> the </a:t>
            </a:r>
            <a:r>
              <a:rPr lang="en-US" sz="1400" b="1" dirty="0"/>
              <a:t>highest</a:t>
            </a:r>
            <a:r>
              <a:rPr lang="en-US" sz="1400" dirty="0"/>
              <a:t> </a:t>
            </a:r>
            <a:r>
              <a:rPr lang="en-US" sz="1400" i="1" dirty="0"/>
              <a:t>performances</a:t>
            </a:r>
            <a:r>
              <a:rPr lang="en-US" sz="1400" dirty="0"/>
              <a:t>, even in terms of dangerousness of misclassification errors</a:t>
            </a:r>
          </a:p>
          <a:p>
            <a:pPr marL="0" indent="0">
              <a:buNone/>
            </a:pPr>
            <a:endParaRPr lang="en-US" sz="1400" b="1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86C690A-6040-BBB4-3E7C-7488BA8D8E7A}"/>
              </a:ext>
            </a:extLst>
          </p:cNvPr>
          <p:cNvSpPr/>
          <p:nvPr/>
        </p:nvSpPr>
        <p:spPr>
          <a:xfrm>
            <a:off x="9505564" y="2662789"/>
            <a:ext cx="2276783" cy="1532421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 err="1">
                <a:solidFill>
                  <a:srgbClr val="C00000"/>
                </a:solidFill>
              </a:rPr>
              <a:t>Vedi</a:t>
            </a:r>
            <a:r>
              <a:rPr lang="en-GB" sz="1200" b="1" dirty="0">
                <a:solidFill>
                  <a:srgbClr val="C00000"/>
                </a:solidFill>
              </a:rPr>
              <a:t> note</a:t>
            </a:r>
            <a:r>
              <a:rPr lang="en-GB" sz="1200" b="1" dirty="0">
                <a:solidFill>
                  <a:schemeClr val="tx1"/>
                </a:solidFill>
              </a:rPr>
              <a:t>  </a:t>
            </a:r>
            <a:r>
              <a:rPr lang="en-GB" sz="1200" b="1" dirty="0" err="1">
                <a:solidFill>
                  <a:schemeClr val="tx1"/>
                </a:solidFill>
              </a:rPr>
              <a:t>su</a:t>
            </a:r>
            <a:r>
              <a:rPr lang="en-GB" sz="1200" b="1" dirty="0">
                <a:solidFill>
                  <a:schemeClr val="tx1"/>
                </a:solidFill>
              </a:rPr>
              <a:t> conclusion!!</a:t>
            </a:r>
          </a:p>
          <a:p>
            <a:endParaRPr lang="en-GB" sz="12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47CC9-A502-4A49-FA21-20EFD5C98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494FF-5AEF-98CA-63A3-E8058704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D178B1-4A2E-0A23-563F-CAFF47F02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0FC53A-3089-429E-39DF-84C64EBF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recap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0" y="2524335"/>
            <a:ext cx="3126621" cy="27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6CFC44F8-BBD5-60C5-91DF-D5544766563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4" t="41568" r="14972" b="37955"/>
          <a:stretch/>
        </p:blipFill>
        <p:spPr>
          <a:xfrm>
            <a:off x="3735832" y="1693579"/>
            <a:ext cx="1088390" cy="1435657"/>
          </a:xfrm>
          <a:prstGeom prst="rect">
            <a:avLst/>
          </a:prstGeom>
        </p:spPr>
      </p:pic>
      <p:pic>
        <p:nvPicPr>
          <p:cNvPr id="9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429770E-EBD3-67B0-4CA2-8E8EE03B3F9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0" t="66704" r="24870" b="5941"/>
          <a:stretch/>
        </p:blipFill>
        <p:spPr>
          <a:xfrm>
            <a:off x="3735832" y="4866083"/>
            <a:ext cx="1088390" cy="1435657"/>
          </a:xfrm>
          <a:prstGeom prst="rect">
            <a:avLst/>
          </a:prstGeom>
        </p:spPr>
      </p:pic>
      <p:pic>
        <p:nvPicPr>
          <p:cNvPr id="10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A6DA5FF-EADB-5FFE-E1E5-BF231D01A1E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5" r="29332" b="59081"/>
          <a:stretch/>
        </p:blipFill>
        <p:spPr>
          <a:xfrm>
            <a:off x="3735832" y="3279831"/>
            <a:ext cx="1088390" cy="1435657"/>
          </a:xfrm>
          <a:prstGeom prst="rect">
            <a:avLst/>
          </a:prstGeom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endCxn id="8" idx="1"/>
          </p:cNvCxnSpPr>
          <p:nvPr/>
        </p:nvCxnSpPr>
        <p:spPr>
          <a:xfrm flipV="1">
            <a:off x="1925574" y="2411408"/>
            <a:ext cx="1810258" cy="1429072"/>
          </a:xfrm>
          <a:prstGeom prst="bentConnector3">
            <a:avLst>
              <a:gd name="adj1" fmla="val 24239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98726" y="3997659"/>
            <a:ext cx="173710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42694" y="4274691"/>
            <a:ext cx="1993138" cy="13092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4952240" y="221852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4952240" y="3844752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4952240" y="5431004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43" idx="0"/>
          </p:cNvCxnSpPr>
          <p:nvPr/>
        </p:nvCxnSpPr>
        <p:spPr>
          <a:xfrm>
            <a:off x="6172200" y="2371428"/>
            <a:ext cx="1796796" cy="860020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1" idx="3"/>
            <a:endCxn id="43" idx="1"/>
          </p:cNvCxnSpPr>
          <p:nvPr/>
        </p:nvCxnSpPr>
        <p:spPr>
          <a:xfrm>
            <a:off x="6172200" y="3997659"/>
            <a:ext cx="1031047" cy="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2" idx="3"/>
            <a:endCxn id="43" idx="2"/>
          </p:cNvCxnSpPr>
          <p:nvPr/>
        </p:nvCxnSpPr>
        <p:spPr>
          <a:xfrm flipV="1">
            <a:off x="6172200" y="4763869"/>
            <a:ext cx="1796796" cy="820042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59676ECA-08B9-09E8-53F5-6B0D4E7B9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247" y="3231448"/>
            <a:ext cx="1531497" cy="1532421"/>
          </a:xfrm>
          <a:prstGeom prst="rect">
            <a:avLst/>
          </a:prstGeom>
        </p:spPr>
      </p:pic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9294D4C1-7991-E751-2727-E6FC3BD034E3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 flipV="1">
            <a:off x="8734744" y="3993019"/>
            <a:ext cx="706812" cy="464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19B369A-A3E1-3021-E738-213C9AA293FB}"/>
              </a:ext>
            </a:extLst>
          </p:cNvPr>
          <p:cNvSpPr/>
          <p:nvPr/>
        </p:nvSpPr>
        <p:spPr>
          <a:xfrm>
            <a:off x="9441556" y="3711347"/>
            <a:ext cx="1320932" cy="5633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PREDICTION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441556" y="4615315"/>
            <a:ext cx="2276783" cy="1121503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Cleaning</a:t>
            </a:r>
            <a:r>
              <a:rPr lang="en-GB" sz="1200" noProof="0" dirty="0">
                <a:solidFill>
                  <a:schemeClr val="tx1"/>
                </a:solidFill>
              </a:rPr>
              <a:t> from </a:t>
            </a:r>
            <a:r>
              <a:rPr lang="en-GB" sz="1200" b="1" noProof="0" dirty="0">
                <a:solidFill>
                  <a:schemeClr val="tx1"/>
                </a:solidFill>
              </a:rPr>
              <a:t>unclear</a:t>
            </a:r>
            <a:r>
              <a:rPr lang="en-GB" sz="1200" noProof="0" dirty="0">
                <a:solidFill>
                  <a:schemeClr val="tx1"/>
                </a:solidFill>
              </a:rPr>
              <a:t> traces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</a:rPr>
              <a:t>Doubled</a:t>
            </a:r>
            <a:r>
              <a:rPr lang="en-GB" sz="1200" dirty="0">
                <a:solidFill>
                  <a:schemeClr val="tx1"/>
                </a:solidFill>
              </a:rPr>
              <a:t> subject (subject 5)  and signals </a:t>
            </a:r>
            <a:r>
              <a:rPr lang="en-GB" sz="1200" b="1" dirty="0">
                <a:solidFill>
                  <a:schemeClr val="tx1"/>
                </a:solidFill>
              </a:rPr>
              <a:t>removal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Traces </a:t>
            </a:r>
            <a:r>
              <a:rPr lang="en-GB" sz="1200" b="1" dirty="0">
                <a:solidFill>
                  <a:schemeClr val="tx1"/>
                </a:solidFill>
              </a:rPr>
              <a:t>alignment</a:t>
            </a:r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5018025" y="2600226"/>
            <a:ext cx="108839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5018025" y="4221756"/>
            <a:ext cx="1077975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5018025" y="5808008"/>
            <a:ext cx="108839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</a:t>
            </a:r>
          </a:p>
        </p:txBody>
      </p:sp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  <p:bldP spid="5" grpId="0" animBg="1"/>
      <p:bldP spid="7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E587-F624-18D0-6624-4DAD03027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5DAB6-10DB-99EF-90A0-81961259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210F07-2624-F271-DFAB-E668925B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541900-710B-1757-94E2-27EFC918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6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extraction pipeline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DAB19777-4A53-7FD5-0AB4-E85E3F2A6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3682389" y="1490351"/>
            <a:ext cx="4183258" cy="1130638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351924" y="2866695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C634A882-C85F-B18B-BC70-0BCD07D1D6AA}"/>
              </a:ext>
            </a:extLst>
          </p:cNvPr>
          <p:cNvSpPr/>
          <p:nvPr/>
        </p:nvSpPr>
        <p:spPr>
          <a:xfrm>
            <a:off x="5818124" y="2659305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1048513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923529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743681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3005DD9-499B-4DD1-96E1-FE4B738CD10E}"/>
              </a:ext>
            </a:extLst>
          </p:cNvPr>
          <p:cNvGrpSpPr/>
          <p:nvPr/>
        </p:nvGrpSpPr>
        <p:grpSpPr>
          <a:xfrm>
            <a:off x="688849" y="4728451"/>
            <a:ext cx="2651759" cy="1497700"/>
            <a:chOff x="269748" y="2684772"/>
            <a:chExt cx="6121400" cy="3821222"/>
          </a:xfrm>
        </p:grpSpPr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BF566BC2-D1A7-EC04-AF69-798860A4E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05D1B71-2174-3943-4B8E-CBB783D4376F}"/>
                </a:ext>
              </a:extLst>
            </p:cNvPr>
            <p:cNvSpPr/>
            <p:nvPr/>
          </p:nvSpPr>
          <p:spPr>
            <a:xfrm>
              <a:off x="2062468" y="2768009"/>
              <a:ext cx="2731381" cy="283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2EFA38F9-21F4-D1A6-70A5-6C7EC91CF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3" y="2684772"/>
              <a:ext cx="5742148" cy="283120"/>
            </a:xfrm>
            <a:prstGeom prst="rect">
              <a:avLst/>
            </a:prstGeom>
          </p:spPr>
        </p:pic>
      </p:grp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1214652" y="4151690"/>
            <a:ext cx="1546836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5000232" y="4151690"/>
            <a:ext cx="1779023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1AA7ADA-564E-57B6-B701-FF9A41F042AA}"/>
              </a:ext>
            </a:extLst>
          </p:cNvPr>
          <p:cNvSpPr/>
          <p:nvPr/>
        </p:nvSpPr>
        <p:spPr>
          <a:xfrm>
            <a:off x="8797537" y="4151690"/>
            <a:ext cx="1832879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223EC2A3-F7F0-FB85-FCFD-42EC789E1CA7}"/>
              </a:ext>
            </a:extLst>
          </p:cNvPr>
          <p:cNvGrpSpPr/>
          <p:nvPr/>
        </p:nvGrpSpPr>
        <p:grpSpPr>
          <a:xfrm>
            <a:off x="4465359" y="4727447"/>
            <a:ext cx="2848771" cy="1609344"/>
            <a:chOff x="5989320" y="1866100"/>
            <a:chExt cx="5935980" cy="3475246"/>
          </a:xfrm>
        </p:grpSpPr>
        <p:pic>
          <p:nvPicPr>
            <p:cNvPr id="25" name="Immagine 24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BC1A79B6-CA38-FAA9-EAC9-0E528C8DF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1CF91C9-E347-CBC7-84AD-B2B433173C0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E920E941-30C9-50A6-C6F5-5DD5C780E436}"/>
                    </a:ext>
                  </a:extLst>
                </p:cNvPr>
                <p:cNvSpPr txBox="1"/>
                <p:nvPr/>
              </p:nvSpPr>
              <p:spPr>
                <a:xfrm>
                  <a:off x="7418750" y="3660942"/>
                  <a:ext cx="1115061" cy="419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E920E941-30C9-50A6-C6F5-5DD5C780E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0" y="3660942"/>
                  <a:ext cx="1115061" cy="4196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Immagine 27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337676B5-3205-F991-E3BC-7F7E1A9F8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8423833" y="4727447"/>
            <a:ext cx="2676983" cy="1567966"/>
          </a:xfrm>
          <a:prstGeom prst="rect">
            <a:avLst/>
          </a:prstGeom>
        </p:spPr>
      </p:pic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5400000">
            <a:off x="3800283" y="1633289"/>
            <a:ext cx="303910" cy="3875017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647866" y="1660721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889745" y="3418842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75F0346-6267-7A82-7FB0-EA3D93910929}"/>
              </a:ext>
            </a:extLst>
          </p:cNvPr>
          <p:cNvSpPr/>
          <p:nvPr/>
        </p:nvSpPr>
        <p:spPr>
          <a:xfrm>
            <a:off x="9441556" y="1693579"/>
            <a:ext cx="2276783" cy="1532421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 err="1">
                <a:solidFill>
                  <a:srgbClr val="C00000"/>
                </a:solidFill>
              </a:rPr>
              <a:t>Metti</a:t>
            </a:r>
            <a:r>
              <a:rPr lang="en-GB" sz="1200" b="1" dirty="0">
                <a:solidFill>
                  <a:srgbClr val="C00000"/>
                </a:solidFill>
              </a:rPr>
              <a:t> literature based features </a:t>
            </a:r>
            <a:r>
              <a:rPr lang="en-GB" sz="1200" b="1" dirty="0" err="1">
                <a:solidFill>
                  <a:srgbClr val="C00000"/>
                </a:solidFill>
              </a:rPr>
              <a:t>tra</a:t>
            </a:r>
            <a:r>
              <a:rPr lang="en-GB" sz="1200" b="1" dirty="0">
                <a:solidFill>
                  <a:srgbClr val="C00000"/>
                </a:solidFill>
              </a:rPr>
              <a:t> morphological e envelope. </a:t>
            </a:r>
            <a:r>
              <a:rPr lang="en-GB" sz="1200" b="1" dirty="0" err="1">
                <a:solidFill>
                  <a:srgbClr val="C00000"/>
                </a:solidFill>
              </a:rPr>
              <a:t>Puoi</a:t>
            </a:r>
            <a:r>
              <a:rPr lang="en-GB" sz="1200" b="1" dirty="0">
                <a:solidFill>
                  <a:srgbClr val="C00000"/>
                </a:solidFill>
              </a:rPr>
              <a:t> </a:t>
            </a:r>
            <a:r>
              <a:rPr lang="en-GB" sz="1200" b="1" dirty="0" err="1">
                <a:solidFill>
                  <a:srgbClr val="C00000"/>
                </a:solidFill>
              </a:rPr>
              <a:t>anche</a:t>
            </a:r>
            <a:r>
              <a:rPr lang="en-GB" sz="1200" b="1" dirty="0">
                <a:solidFill>
                  <a:srgbClr val="C00000"/>
                </a:solidFill>
              </a:rPr>
              <a:t> </a:t>
            </a:r>
            <a:r>
              <a:rPr lang="en-GB" sz="1200" b="1" dirty="0" err="1">
                <a:solidFill>
                  <a:srgbClr val="C00000"/>
                </a:solidFill>
              </a:rPr>
              <a:t>togliere</a:t>
            </a:r>
            <a:r>
              <a:rPr lang="en-GB" sz="1200" b="1" dirty="0">
                <a:solidFill>
                  <a:srgbClr val="C00000"/>
                </a:solidFill>
              </a:rPr>
              <a:t> le </a:t>
            </a:r>
            <a:r>
              <a:rPr lang="en-GB" sz="1200" b="1" dirty="0" err="1">
                <a:solidFill>
                  <a:srgbClr val="C00000"/>
                </a:solidFill>
              </a:rPr>
              <a:t>immagini</a:t>
            </a:r>
            <a:r>
              <a:rPr lang="en-GB" sz="1200" b="1" dirty="0">
                <a:solidFill>
                  <a:srgbClr val="C00000"/>
                </a:solidFill>
              </a:rPr>
              <a:t> </a:t>
            </a:r>
          </a:p>
          <a:p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features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245" y="1380744"/>
                <a:ext cx="495787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050" b="1" dirty="0"/>
                  <a:t>The aim of the analysis is finding where a signal has active areas</a:t>
                </a:r>
              </a:p>
              <a:p>
                <a:pPr marL="0" indent="0">
                  <a:buNone/>
                </a:pPr>
                <a:endParaRPr lang="en-US" sz="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05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05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05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05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05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050" b="0" dirty="0"/>
              </a:p>
              <a:p>
                <a:pPr marL="0" indent="0">
                  <a:buNone/>
                </a:pPr>
                <a:r>
                  <a:rPr lang="en-US" sz="1050" dirty="0"/>
                  <a:t>The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050" dirty="0"/>
                  <a:t>The </a:t>
                </a:r>
                <a:r>
                  <a:rPr lang="en-US" sz="1050" b="1" dirty="0"/>
                  <a:t>proposed</a:t>
                </a:r>
                <a:r>
                  <a:rPr lang="en-US" sz="1050" dirty="0"/>
                  <a:t> </a:t>
                </a:r>
                <a:r>
                  <a:rPr lang="en-US" sz="1050" b="1" dirty="0"/>
                  <a:t>analysis</a:t>
                </a:r>
                <a:r>
                  <a:rPr lang="en-US" sz="1050" dirty="0"/>
                  <a:t> pipeline is made </a:t>
                </a:r>
                <a:r>
                  <a:rPr lang="en-US" sz="1050" b="1" dirty="0"/>
                  <a:t>of 3 main steps </a:t>
                </a: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00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00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05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050" b="1" dirty="0"/>
                  <a:t>Envelope derivative computing</a:t>
                </a:r>
                <a:r>
                  <a:rPr lang="en-US" sz="105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05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050" dirty="0"/>
              </a:p>
              <a:p>
                <a:pPr>
                  <a:buFont typeface="+mj-lt"/>
                  <a:buAutoNum type="arabicPeriod"/>
                </a:pPr>
                <a:r>
                  <a:rPr lang="en-GB" sz="1050" b="1" dirty="0"/>
                  <a:t>Derivative thresholding</a:t>
                </a:r>
                <a:r>
                  <a:rPr lang="en-GB" sz="1050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050" b="1" dirty="0"/>
                  <a:t>Time thresholds of active areas definition</a:t>
                </a:r>
                <a:endParaRPr lang="en-GB" sz="1050" dirty="0"/>
              </a:p>
              <a:p>
                <a:pPr marL="0" indent="0">
                  <a:buNone/>
                </a:pPr>
                <a:r>
                  <a:rPr lang="en-US" sz="1000" dirty="0"/>
                  <a:t>Starting from active areas definition the following features have been computed: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i="1" u="sng" dirty="0"/>
                  <a:t>Number</a:t>
                </a:r>
                <a:r>
                  <a:rPr lang="en-US" sz="1000" dirty="0"/>
                  <a:t>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Signal and envelope </a:t>
                </a:r>
                <a:r>
                  <a:rPr lang="en-US" sz="1000" i="1" u="sng" dirty="0"/>
                  <a:t>peaks</a:t>
                </a:r>
                <a:r>
                  <a:rPr lang="en-US" sz="1000" dirty="0"/>
                  <a:t> absolute values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000" i="1" dirty="0"/>
                  <a:t>In order of magnitude</a:t>
                </a:r>
                <a:r>
                  <a:rPr lang="en-US" sz="1000" dirty="0"/>
                  <a:t>: Dominant, Subdominant, Minor  peak value and time </a:t>
                </a:r>
                <a:r>
                  <a:rPr lang="en-US" sz="800" dirty="0"/>
                  <a:t>(3 features from </a:t>
                </a:r>
                <a:r>
                  <a:rPr lang="en-US" sz="800" dirty="0" err="1"/>
                  <a:t>Rov</a:t>
                </a:r>
                <a:r>
                  <a:rPr lang="en-US" sz="800" dirty="0"/>
                  <a:t> signal + 3 features from envelope signal)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000" i="1" dirty="0"/>
                  <a:t>In order of occurrence</a:t>
                </a:r>
                <a:r>
                  <a:rPr lang="en-US" sz="1000" dirty="0"/>
                  <a:t>: First, Second, Third peak value and time </a:t>
                </a:r>
                <a:r>
                  <a:rPr lang="en-US" sz="800" dirty="0"/>
                  <a:t>(3 features from </a:t>
                </a:r>
                <a:r>
                  <a:rPr lang="en-US" sz="800" dirty="0" err="1"/>
                  <a:t>Rov</a:t>
                </a:r>
                <a:r>
                  <a:rPr lang="en-US" sz="800" dirty="0"/>
                  <a:t> signal + 3 features from envelope signal)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i="1" u="sng" dirty="0"/>
                  <a:t>Duration</a:t>
                </a:r>
                <a:r>
                  <a:rPr lang="en-US" sz="1000" dirty="0"/>
                  <a:t>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Silent phase within signal duration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Ratios between couple of features</a:t>
                </a:r>
              </a:p>
              <a:p>
                <a:pPr marL="742950" lvl="1" indent="-285750"/>
                <a:r>
                  <a:rPr lang="en-US" sz="1000" dirty="0"/>
                  <a:t>Atrio to ventricular ratio, subdominant to dominant ratio…</a:t>
                </a:r>
              </a:p>
              <a:p>
                <a:pPr>
                  <a:buFont typeface="+mj-lt"/>
                  <a:buAutoNum type="arabicPeriod"/>
                </a:pPr>
                <a:endParaRPr lang="en-US" sz="200" dirty="0"/>
              </a:p>
              <a:p>
                <a:pPr marL="0" indent="0">
                  <a:buNone/>
                </a:pPr>
                <a:endParaRPr lang="en-US" sz="105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245" y="1380744"/>
                <a:ext cx="4957875" cy="4747457"/>
              </a:xfrm>
              <a:blipFill>
                <a:blip r:embed="rId3"/>
                <a:stretch>
                  <a:fillRect t="-257" b="-501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5495544" y="1719760"/>
            <a:ext cx="6582054" cy="40694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50B2964B-D0F9-C2C1-7093-CACC778C98C9}"/>
              </a:ext>
            </a:extLst>
          </p:cNvPr>
          <p:cNvGrpSpPr/>
          <p:nvPr/>
        </p:nvGrpSpPr>
        <p:grpSpPr>
          <a:xfrm>
            <a:off x="5495544" y="2028427"/>
            <a:ext cx="6389954" cy="3774325"/>
            <a:chOff x="269748" y="2697378"/>
            <a:chExt cx="6121400" cy="3808616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CAFE8141-4F9A-60BD-646F-47FF4811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B1E2EFE2-369B-E7DD-9D2A-B41784C8771D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45845A31-AE99-7EB5-4DC6-4A8320FF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B365DABB-2A5D-B467-C45D-D6D1E7423552}"/>
              </a:ext>
            </a:extLst>
          </p:cNvPr>
          <p:cNvSpPr/>
          <p:nvPr/>
        </p:nvSpPr>
        <p:spPr>
          <a:xfrm>
            <a:off x="7901940" y="3682916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2A1F2F77-7FF2-ACD7-CEFF-525F10BC335E}"/>
              </a:ext>
            </a:extLst>
          </p:cNvPr>
          <p:cNvSpPr/>
          <p:nvPr/>
        </p:nvSpPr>
        <p:spPr>
          <a:xfrm>
            <a:off x="8354801" y="4288165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391C412-B19F-6625-9EB3-8C21D75AA841}"/>
              </a:ext>
            </a:extLst>
          </p:cNvPr>
          <p:cNvSpPr/>
          <p:nvPr/>
        </p:nvSpPr>
        <p:spPr>
          <a:xfrm>
            <a:off x="8893080" y="3067155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9D89E5C-BB87-9A10-CABD-73A2E23F099E}"/>
              </a:ext>
            </a:extLst>
          </p:cNvPr>
          <p:cNvCxnSpPr/>
          <p:nvPr/>
        </p:nvCxnSpPr>
        <p:spPr>
          <a:xfrm>
            <a:off x="7546848" y="2895600"/>
            <a:ext cx="16642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67720C0-4351-68E5-54B5-6065DF178E02}"/>
              </a:ext>
            </a:extLst>
          </p:cNvPr>
          <p:cNvSpPr txBox="1"/>
          <p:nvPr/>
        </p:nvSpPr>
        <p:spPr>
          <a:xfrm>
            <a:off x="7763256" y="2599934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00D10D-5846-2D5B-C664-C3187BC70A5B}"/>
              </a:ext>
            </a:extLst>
          </p:cNvPr>
          <p:cNvSpPr txBox="1"/>
          <p:nvPr/>
        </p:nvSpPr>
        <p:spPr>
          <a:xfrm>
            <a:off x="8275416" y="2601593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4945755-E610-FCC2-5C86-3205B7151D51}"/>
              </a:ext>
            </a:extLst>
          </p:cNvPr>
          <p:cNvSpPr txBox="1"/>
          <p:nvPr/>
        </p:nvSpPr>
        <p:spPr>
          <a:xfrm>
            <a:off x="8808618" y="2599934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84B1454C-E093-6E3D-A1FE-77126CFD576D}"/>
              </a:ext>
            </a:extLst>
          </p:cNvPr>
          <p:cNvSpPr/>
          <p:nvPr/>
        </p:nvSpPr>
        <p:spPr>
          <a:xfrm>
            <a:off x="9441556" y="1693579"/>
            <a:ext cx="2276783" cy="1532421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 err="1">
                <a:solidFill>
                  <a:srgbClr val="C00000"/>
                </a:solidFill>
              </a:rPr>
              <a:t>Vedi</a:t>
            </a:r>
            <a:r>
              <a:rPr lang="en-GB" sz="1200" b="1" dirty="0">
                <a:solidFill>
                  <a:srgbClr val="C00000"/>
                </a:solidFill>
              </a:rPr>
              <a:t> note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/>
      <p:bldP spid="25" grpId="0"/>
      <p:bldP spid="26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5282704-954C-8326-CAFD-399A8B6DEE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8F19773-8CD1-E1C4-1E2B-2A12440E03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DB5A2FC-BBFA-8479-4B80-CC681274E1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B7FC963-62E0-1640-C1DA-AB198F85F63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1DF66F6-D256-103F-CDBE-70814956C5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5D3BE4-D751-2BA2-8773-277857DF6F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FFABAA-4B94-76B5-F118-5D675DDBE1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finding </a:t>
                </a:r>
                <a:r>
                  <a:rPr lang="en-GB" sz="1100" b="1" dirty="0"/>
                  <a:t>where</a:t>
                </a:r>
                <a:r>
                  <a:rPr lang="en-GB" sz="1100" dirty="0"/>
                  <a:t> a signal has a </a:t>
                </a:r>
                <a:r>
                  <a:rPr lang="en-GB" sz="1100" b="1" dirty="0"/>
                  <a:t>“simple and biphasic” behaviour</a:t>
                </a:r>
                <a:r>
                  <a:rPr lang="en-GB" sz="1100" dirty="0"/>
                  <a:t> rather than a more complex one.</a:t>
                </a:r>
              </a:p>
              <a:p>
                <a:pPr marL="0" indent="0">
                  <a:buNone/>
                </a:pPr>
                <a:r>
                  <a:rPr lang="en-GB" sz="12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2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1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100" dirty="0">
                    <a:solidFill>
                      <a:srgbClr val="002060"/>
                    </a:solidFill>
                  </a:rPr>
                  <a:t>TM2: single period of length T=0.05 seconds of a complex-shaped wave.</a:t>
                </a:r>
                <a:endParaRPr lang="en-GB" sz="1050" dirty="0"/>
              </a:p>
              <a:p>
                <a:pPr marL="0" indent="0">
                  <a:buNone/>
                </a:pPr>
                <a:r>
                  <a:rPr lang="en-GB" sz="1100" b="1" dirty="0"/>
                  <a:t>Cross-correlation</a:t>
                </a:r>
                <a:r>
                  <a:rPr lang="en-GB" sz="1100" dirty="0"/>
                  <a:t> </a:t>
                </a:r>
                <a:r>
                  <a:rPr lang="en-GB" sz="1100" b="1" dirty="0"/>
                  <a:t>signal</a:t>
                </a:r>
                <a:r>
                  <a:rPr lang="en-GB" sz="1100" dirty="0"/>
                  <a:t> was computed: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100" b="0" dirty="0"/>
              </a:p>
              <a:p>
                <a:pPr marL="0" indent="0">
                  <a:buNone/>
                </a:pPr>
                <a:r>
                  <a:rPr lang="en-GB" sz="1100" dirty="0"/>
                  <a:t>Where both </a:t>
                </a:r>
                <a:r>
                  <a:rPr lang="en-GB" sz="1100" b="1" dirty="0"/>
                  <a:t>roving trace and template were normalised.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Then for each template the following features were defined directly onto the cross-correlation signal:</a:t>
                </a:r>
              </a:p>
              <a:p>
                <a:r>
                  <a:rPr lang="en-GB" sz="1100" dirty="0"/>
                  <a:t>Maximum value</a:t>
                </a:r>
              </a:p>
              <a:p>
                <a:r>
                  <a:rPr lang="en-GB" sz="1100" dirty="0"/>
                  <a:t>Maximum time position</a:t>
                </a:r>
              </a:p>
              <a:p>
                <a:r>
                  <a:rPr lang="en-GB" sz="1100" dirty="0"/>
                  <a:t>Energy of the signal</a:t>
                </a:r>
                <a:endParaRPr lang="en-GB" sz="1050" dirty="0"/>
              </a:p>
              <a:p>
                <a:pPr marL="0" indent="0">
                  <a:buNone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GB" sz="300" dirty="0"/>
              </a:p>
              <a:p>
                <a:pPr marL="0" indent="0">
                  <a:buNone/>
                </a:pPr>
                <a:endParaRPr lang="en-GB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4484" y="1566350"/>
            <a:ext cx="4073486" cy="30551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8514" y="1566350"/>
            <a:ext cx="4073485" cy="3055114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D69D27-F015-2085-5EE0-CFFA6F595D96}"/>
              </a:ext>
            </a:extLst>
          </p:cNvPr>
          <p:cNvGrpSpPr/>
          <p:nvPr/>
        </p:nvGrpSpPr>
        <p:grpSpPr>
          <a:xfrm>
            <a:off x="5016876" y="1768101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17EA69EC-C721-4BEE-633A-1EB0FD40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E5017C0-94BB-383E-D40D-70FC5682C0C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C5B2677-B8D2-8DEE-CBAC-DA7D0304A5A7}"/>
              </a:ext>
            </a:extLst>
          </p:cNvPr>
          <p:cNvSpPr/>
          <p:nvPr/>
        </p:nvSpPr>
        <p:spPr>
          <a:xfrm>
            <a:off x="9441556" y="1693579"/>
            <a:ext cx="2276783" cy="1532421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 err="1">
                <a:solidFill>
                  <a:srgbClr val="C00000"/>
                </a:solidFill>
              </a:rPr>
              <a:t>Vedi</a:t>
            </a:r>
            <a:r>
              <a:rPr lang="en-GB" sz="1200" b="1" dirty="0">
                <a:solidFill>
                  <a:srgbClr val="C00000"/>
                </a:solidFill>
              </a:rPr>
              <a:t> note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7094</TotalTime>
  <Words>1534</Words>
  <Application>Microsoft Office PowerPoint</Application>
  <PresentationFormat>Widescreen</PresentationFormat>
  <Paragraphs>310</Paragraphs>
  <Slides>24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Problem statement: recap </vt:lpstr>
      <vt:lpstr>Outline </vt:lpstr>
      <vt:lpstr>Feature extraction pipeline overview</vt:lpstr>
      <vt:lpstr>Envelope features definition</vt:lpstr>
      <vt:lpstr>Envelope feature extraction: examples of features</vt:lpstr>
      <vt:lpstr>Template matching definition </vt:lpstr>
      <vt:lpstr>TM feature extraction: examples of features</vt:lpstr>
      <vt:lpstr>STFT definition</vt:lpstr>
      <vt:lpstr>STFT feature extraction: examples of features</vt:lpstr>
      <vt:lpstr>Outline </vt:lpstr>
      <vt:lpstr>Feature correlation analysis</vt:lpstr>
      <vt:lpstr>Knowledge based classifier </vt:lpstr>
      <vt:lpstr>Knowledge based classifier performance</vt:lpstr>
      <vt:lpstr>Machine learning approaches</vt:lpstr>
      <vt:lpstr>Tree classifier – optimal subset of features</vt:lpstr>
      <vt:lpstr>MLR classifier – optimal subset of features</vt:lpstr>
      <vt:lpstr>SVM classifier – optimal subset of features</vt:lpstr>
      <vt:lpstr>Model comparison: perfomance</vt:lpstr>
      <vt:lpstr>Model comparison: feature importance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199</cp:revision>
  <dcterms:created xsi:type="dcterms:W3CDTF">2024-05-22T12:11:36Z</dcterms:created>
  <dcterms:modified xsi:type="dcterms:W3CDTF">2025-02-05T16:07:48Z</dcterms:modified>
</cp:coreProperties>
</file>